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5" r:id="rId6"/>
    <p:sldId id="268" r:id="rId7"/>
    <p:sldId id="257" r:id="rId8"/>
    <p:sldId id="263" r:id="rId9"/>
    <p:sldId id="264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01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CBC362D-67CD-4887-BC9B-84449C191F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8300" y="836572"/>
            <a:ext cx="8915399" cy="3814783"/>
          </a:xfrm>
        </p:spPr>
        <p:txBody>
          <a:bodyPr>
            <a:normAutofit/>
          </a:bodyPr>
          <a:lstStyle/>
          <a:p>
            <a:pPr algn="ctr"/>
            <a:r>
              <a:rPr lang="en-GB" sz="6600" i="1" dirty="0">
                <a:solidFill>
                  <a:schemeClr val="tx1"/>
                </a:solidFill>
              </a:rPr>
              <a:t>SUGGESTA</a:t>
            </a:r>
            <a:r>
              <a:rPr lang="en-GB" dirty="0"/>
              <a:t> </a:t>
            </a:r>
            <a:br>
              <a:rPr lang="en-GB" dirty="0"/>
            </a:br>
            <a:r>
              <a:rPr lang="en-GB" sz="4800" dirty="0"/>
              <a:t>The Repertory of</a:t>
            </a:r>
            <a:br>
              <a:rPr lang="en-GB" sz="4800" dirty="0"/>
            </a:br>
            <a:r>
              <a:rPr lang="en-GB" sz="4800" dirty="0">
                <a:solidFill>
                  <a:srgbClr val="00B0F0"/>
                </a:solidFill>
              </a:rPr>
              <a:t>Massimo </a:t>
            </a:r>
            <a:r>
              <a:rPr lang="en-GB" sz="4800" dirty="0" err="1">
                <a:solidFill>
                  <a:srgbClr val="00B0F0"/>
                </a:solidFill>
              </a:rPr>
              <a:t>Mangialavori</a:t>
            </a:r>
            <a:br>
              <a:rPr lang="en-GB" sz="2700" dirty="0"/>
            </a:br>
            <a:br>
              <a:rPr lang="en-GB" sz="2700" dirty="0"/>
            </a:br>
            <a:r>
              <a:rPr lang="en-GB" sz="2000" dirty="0"/>
              <a:t>Now available in 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C5F7C729-F45C-4D29-AD89-0023EFC5E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575" y="5192896"/>
            <a:ext cx="2838772" cy="58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631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1412737" y="1009267"/>
            <a:ext cx="8501972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i="1" dirty="0" err="1"/>
              <a:t>Suggesta</a:t>
            </a:r>
            <a:r>
              <a:rPr lang="en-US" sz="2800" b="1" dirty="0"/>
              <a:t> is fully integrated in RadarOpus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C0065A82-5140-40FC-98A4-8EF89CE2C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7284" y="332255"/>
            <a:ext cx="2151659" cy="446394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73AABDB7-DFB1-4794-8B98-7B637A65E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1081" y="1888691"/>
            <a:ext cx="7359116" cy="431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01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1048752" y="1461482"/>
            <a:ext cx="91605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It is possible to open two or more repertories at the</a:t>
            </a:r>
            <a:br>
              <a:rPr lang="en-US" sz="2800" b="1" dirty="0"/>
            </a:br>
            <a:r>
              <a:rPr lang="en-US" sz="2800" b="1" dirty="0"/>
              <a:t>   same time, including </a:t>
            </a:r>
            <a:r>
              <a:rPr lang="en-US" sz="2800" b="1" i="1" dirty="0" err="1"/>
              <a:t>Suggesta</a:t>
            </a:r>
            <a:r>
              <a:rPr lang="en-US" sz="2800" b="1" dirty="0"/>
              <a:t>.</a:t>
            </a:r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EF761A5-1172-4504-99FA-2883A08A8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669" y="3098422"/>
            <a:ext cx="9490519" cy="1188452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C0065A82-5140-40FC-98A4-8EF89CE2C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7284" y="332255"/>
            <a:ext cx="2151659" cy="4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289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4FFCB0A-A21A-4D0F-AE1C-6EC8ED79A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81DDC0B-F2D9-4A55-A60C-E0532B46C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4" name="Freeform 11">
              <a:extLst>
                <a:ext uri="{FF2B5EF4-FFF2-40B4-BE49-F238E27FC236}">
                  <a16:creationId xmlns:a16="http://schemas.microsoft.com/office/drawing/2014/main" id="{60C4C88B-2AA4-43CA-9F8F-3FB2B5D7DC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5" name="Freeform 12">
              <a:extLst>
                <a:ext uri="{FF2B5EF4-FFF2-40B4-BE49-F238E27FC236}">
                  <a16:creationId xmlns:a16="http://schemas.microsoft.com/office/drawing/2014/main" id="{1E062DFF-2E6B-420E-AEFE-FB8082B29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6" name="Freeform 13">
              <a:extLst>
                <a:ext uri="{FF2B5EF4-FFF2-40B4-BE49-F238E27FC236}">
                  <a16:creationId xmlns:a16="http://schemas.microsoft.com/office/drawing/2014/main" id="{37DD0A2B-B295-4280-B8DA-0DC58312CA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7" name="Freeform 14">
              <a:extLst>
                <a:ext uri="{FF2B5EF4-FFF2-40B4-BE49-F238E27FC236}">
                  <a16:creationId xmlns:a16="http://schemas.microsoft.com/office/drawing/2014/main" id="{83B6198C-5321-4CBD-A21D-B413234BF8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CA21CB5E-7E99-4448-8DD0-FA87EAC3C0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id="{5675BC7F-097E-4C82-8B98-05F11E34FF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0" name="Freeform 17">
              <a:extLst>
                <a:ext uri="{FF2B5EF4-FFF2-40B4-BE49-F238E27FC236}">
                  <a16:creationId xmlns:a16="http://schemas.microsoft.com/office/drawing/2014/main" id="{CF36D428-039F-4D57-83E9-C9E49A8EE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1" name="Freeform 18">
              <a:extLst>
                <a:ext uri="{FF2B5EF4-FFF2-40B4-BE49-F238E27FC236}">
                  <a16:creationId xmlns:a16="http://schemas.microsoft.com/office/drawing/2014/main" id="{9C846992-7277-412B-8F89-BF12BBBBE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2" name="Freeform 19">
              <a:extLst>
                <a:ext uri="{FF2B5EF4-FFF2-40B4-BE49-F238E27FC236}">
                  <a16:creationId xmlns:a16="http://schemas.microsoft.com/office/drawing/2014/main" id="{2FFB1517-7128-4059-90D1-7FE4A5155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3" name="Freeform 20">
              <a:extLst>
                <a:ext uri="{FF2B5EF4-FFF2-40B4-BE49-F238E27FC236}">
                  <a16:creationId xmlns:a16="http://schemas.microsoft.com/office/drawing/2014/main" id="{C0835D29-A969-4B36-823D-2041358537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4" name="Freeform 21">
              <a:extLst>
                <a:ext uri="{FF2B5EF4-FFF2-40B4-BE49-F238E27FC236}">
                  <a16:creationId xmlns:a16="http://schemas.microsoft.com/office/drawing/2014/main" id="{E513FF63-116C-4620-AA46-03788BE5F1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2">
              <a:extLst>
                <a:ext uri="{FF2B5EF4-FFF2-40B4-BE49-F238E27FC236}">
                  <a16:creationId xmlns:a16="http://schemas.microsoft.com/office/drawing/2014/main" id="{EF361EF8-880C-41F9-8051-9F05A8C20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1003634" y="717024"/>
            <a:ext cx="8440812" cy="8629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i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Suggesta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has a normal full Repertory Structure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BF9A995-2C32-4FB7-B5F3-E417B7DE06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0F4ECCFB-A0C2-4B4D-B6E2-77341F6FE1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476CBB8-CCD6-4739-8729-8927DC09D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695B716E-8BF4-4DD9-96A5-4238FDC07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6A3F7DBC-E3BC-4902-BE4C-6F3542E33D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70379707-5601-41BA-8F25-82825A8E3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1C7E7640-A719-4104-8E66-10B2FB848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9A4C4222-3F93-463D-9B22-69ECBF8E0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B263D752-00B8-466F-A4DD-D4F58CAE12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45470F50-BCB7-4793-B6EE-C07E577946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3FE3B154-4827-4A59-B611-C15FE09303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4856C74D-7893-4686-8C69-93ADFAD947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D9855B44-5A4E-48D3-B20E-74C69EF511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4DF306C4-90F2-4BFE-B2AD-FAFB31C46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390BABA8-72C4-43AD-AF8B-42371B2E9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948" y="1995578"/>
            <a:ext cx="4005503" cy="4161563"/>
          </a:xfrm>
          <a:prstGeom prst="rect">
            <a:avLst/>
          </a:prstGeom>
        </p:spPr>
      </p:pic>
      <p:sp>
        <p:nvSpPr>
          <p:cNvPr id="43" name="Freeform 33">
            <a:extLst>
              <a:ext uri="{FF2B5EF4-FFF2-40B4-BE49-F238E27FC236}">
                <a16:creationId xmlns:a16="http://schemas.microsoft.com/office/drawing/2014/main" id="{AA07F762-5743-4CB0-9102-37CFC56F2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753578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40" name="Afbeelding 39">
            <a:extLst>
              <a:ext uri="{FF2B5EF4-FFF2-40B4-BE49-F238E27FC236}">
                <a16:creationId xmlns:a16="http://schemas.microsoft.com/office/drawing/2014/main" id="{FBE441B3-1DC0-448B-BCDC-4BBD04B0D8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4866" y="384065"/>
            <a:ext cx="2151659" cy="4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94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1260628" y="939026"/>
            <a:ext cx="9436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You can browse and search on words or remedies</a:t>
            </a:r>
            <a:br>
              <a:rPr lang="en-US" sz="2800" b="1" dirty="0"/>
            </a:br>
            <a:r>
              <a:rPr lang="en-US" sz="2800" b="1" dirty="0"/>
              <a:t>like in any other repertory</a:t>
            </a:r>
            <a:endParaRPr lang="en-GB" sz="2800" b="1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1928CD96-BD76-4245-9480-6820B13BDC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007" y="2122789"/>
            <a:ext cx="8593584" cy="412264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8D9E44A2-29A6-463B-AD87-70F2B89216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8306" y="262977"/>
            <a:ext cx="2151659" cy="4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77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1088993" y="1239441"/>
            <a:ext cx="91205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You can combine symptoms from </a:t>
            </a:r>
            <a:r>
              <a:rPr lang="en-US" sz="2800" b="1" i="1" dirty="0" err="1"/>
              <a:t>Suggesta</a:t>
            </a:r>
            <a:r>
              <a:rPr lang="en-US" sz="2800" b="1" dirty="0"/>
              <a:t> and Synthesis in the same analysis</a:t>
            </a:r>
            <a:endParaRPr lang="en-GB" sz="2800" b="1" dirty="0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2D98A12-7629-47AD-A86F-B11545F5D6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993" y="2762099"/>
            <a:ext cx="9741764" cy="229049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03DD4C57-77C7-441E-BC57-5E0D69EFF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3736" y="324895"/>
            <a:ext cx="2151659" cy="4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492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648069" y="1403731"/>
            <a:ext cx="10191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There are personal additions from Massimo </a:t>
            </a:r>
            <a:r>
              <a:rPr lang="en-US" sz="2800" b="1" dirty="0" err="1"/>
              <a:t>Mangalavori’s</a:t>
            </a:r>
            <a:br>
              <a:rPr lang="en-US" sz="2400" b="1" dirty="0"/>
            </a:br>
            <a:r>
              <a:rPr lang="en-US" sz="2400" b="1" dirty="0"/>
              <a:t>  </a:t>
            </a:r>
            <a:r>
              <a:rPr lang="en-US" sz="1600" dirty="0"/>
              <a:t>(see three examples), </a:t>
            </a:r>
            <a:r>
              <a:rPr lang="en-US" sz="2800" b="1" dirty="0"/>
              <a:t>plus information of many other sources</a:t>
            </a:r>
            <a:endParaRPr lang="en-GB" sz="2800" b="1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77563432-A994-46A5-BF86-92435519EC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877" y="2662662"/>
            <a:ext cx="5105842" cy="112023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9704BE54-6DAB-419D-96C8-5873EC77FE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9311" y="4057140"/>
            <a:ext cx="5022015" cy="769687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00166F9E-3CB0-4406-B393-A65650017F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8460" y="5193206"/>
            <a:ext cx="5136325" cy="518205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1294F385-A723-4219-8335-61102468BC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8955" y="268885"/>
            <a:ext cx="2151659" cy="4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42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273B34A-9FBC-4A7B-8C34-AE0937CAC71C}"/>
              </a:ext>
            </a:extLst>
          </p:cNvPr>
          <p:cNvSpPr txBox="1"/>
          <p:nvPr/>
        </p:nvSpPr>
        <p:spPr>
          <a:xfrm>
            <a:off x="1519423" y="739765"/>
            <a:ext cx="84926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There are many cross references in </a:t>
            </a:r>
            <a:r>
              <a:rPr lang="en-US" sz="2800" b="1" i="1" dirty="0" err="1"/>
              <a:t>Suggesta</a:t>
            </a:r>
            <a:r>
              <a:rPr lang="en-US" sz="2800" b="1" dirty="0"/>
              <a:t>, </a:t>
            </a:r>
          </a:p>
          <a:p>
            <a:r>
              <a:rPr lang="en-US" sz="1600" b="1" dirty="0"/>
              <a:t>   a click jumps to that rubric</a:t>
            </a:r>
            <a:endParaRPr lang="en-GB" sz="1600" b="1" dirty="0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DD7B881C-B386-472A-B1DE-C5FD5A6EF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631" y="1636086"/>
            <a:ext cx="6642018" cy="488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E017647-81A7-4C8E-8559-5B9EC54CC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6263" y="394574"/>
            <a:ext cx="2151659" cy="4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32323"/>
      </p:ext>
    </p:extLst>
  </p:cSld>
  <p:clrMapOvr>
    <a:masterClrMapping/>
  </p:clrMapOvr>
</p:sld>
</file>

<file path=ppt/theme/theme1.xml><?xml version="1.0" encoding="utf-8"?>
<a:theme xmlns:a="http://schemas.openxmlformats.org/drawingml/2006/main" name="Filo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29B85725E813B4FA627712ED4F2F584" ma:contentTypeVersion="12" ma:contentTypeDescription="Creare un nuovo documento." ma:contentTypeScope="" ma:versionID="bbfc7ab9210d63bde55de19c7e71bc95">
  <xsd:schema xmlns:xsd="http://www.w3.org/2001/XMLSchema" xmlns:xs="http://www.w3.org/2001/XMLSchema" xmlns:p="http://schemas.microsoft.com/office/2006/metadata/properties" xmlns:ns2="9a6fe81a-4bbf-433c-ad72-09dda83139e5" xmlns:ns3="f64be806-89ef-475e-bf22-d091a1c63814" targetNamespace="http://schemas.microsoft.com/office/2006/metadata/properties" ma:root="true" ma:fieldsID="a27d709bb385d1b39168e390fd2e7534" ns2:_="" ns3:_="">
    <xsd:import namespace="9a6fe81a-4bbf-433c-ad72-09dda83139e5"/>
    <xsd:import namespace="f64be806-89ef-475e-bf22-d091a1c638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6fe81a-4bbf-433c-ad72-09dda83139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4be806-89ef-475e-bf22-d091a1c6381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0CE574-7AA0-4BE9-837B-F4F000E7735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0468BEC-3BF3-4965-9E25-AFB776EE65F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C3B3CE1-1948-4A0F-8D8E-ACF0A50CE2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6fe81a-4bbf-433c-ad72-09dda83139e5"/>
    <ds:schemaRef ds:uri="f64be806-89ef-475e-bf22-d091a1c638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107</Words>
  <Application>Microsoft Office PowerPoint</Application>
  <PresentationFormat>Breedbeeld</PresentationFormat>
  <Paragraphs>9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Filo</vt:lpstr>
      <vt:lpstr>SUGGESTA  The Repertory of Massimo Mangialavori  Now available in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SUGGESTA REPERTOTY di  Massimo Mangialavori  ora disponibile in</dc:title>
  <dc:creator>Carlo Maria Rezzani</dc:creator>
  <cp:lastModifiedBy>P</cp:lastModifiedBy>
  <cp:revision>9</cp:revision>
  <dcterms:created xsi:type="dcterms:W3CDTF">2020-12-08T17:06:31Z</dcterms:created>
  <dcterms:modified xsi:type="dcterms:W3CDTF">2020-12-11T12:10:28Z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0x010100729B85725E813B4FA627712ED4F2F584</vt:lpwstr>
  </property>
</Properties>
</file>